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Open Sans SemiBold"/>
      <p:regular r:id="rId19"/>
      <p:bold r:id="rId20"/>
      <p:italic r:id="rId21"/>
      <p:boldItalic r:id="rId22"/>
    </p:embeddedFont>
    <p:embeddedFont>
      <p:font typeface="Helvetica Neue"/>
      <p:regular r:id="rId23"/>
      <p:bold r:id="rId24"/>
      <p:italic r:id="rId25"/>
      <p:boldItalic r:id="rId26"/>
    </p:embeddedFont>
    <p:embeddedFont>
      <p:font typeface="Open Sans Light"/>
      <p:regular r:id="rId27"/>
      <p:bold r:id="rId28"/>
      <p:italic r:id="rId29"/>
      <p:boldItalic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SemiBold-bold.fntdata"/><Relationship Id="rId22" Type="http://schemas.openxmlformats.org/officeDocument/2006/relationships/font" Target="fonts/OpenSansSemiBold-boldItalic.fntdata"/><Relationship Id="rId21" Type="http://schemas.openxmlformats.org/officeDocument/2006/relationships/font" Target="fonts/OpenSansSemiBold-italic.fntdata"/><Relationship Id="rId24" Type="http://schemas.openxmlformats.org/officeDocument/2006/relationships/font" Target="fonts/HelveticaNeue-bold.fntdata"/><Relationship Id="rId23" Type="http://schemas.openxmlformats.org/officeDocument/2006/relationships/font" Target="fonts/HelveticaNeu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-boldItalic.fntdata"/><Relationship Id="rId25" Type="http://schemas.openxmlformats.org/officeDocument/2006/relationships/font" Target="fonts/HelveticaNeue-italic.fntdata"/><Relationship Id="rId28" Type="http://schemas.openxmlformats.org/officeDocument/2006/relationships/font" Target="fonts/OpenSansLight-bold.fntdata"/><Relationship Id="rId27" Type="http://schemas.openxmlformats.org/officeDocument/2006/relationships/font" Target="fonts/OpenSansLigh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Ligh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regular.fntdata"/><Relationship Id="rId30" Type="http://schemas.openxmlformats.org/officeDocument/2006/relationships/font" Target="fonts/OpenSansLight-boldItalic.fntdata"/><Relationship Id="rId11" Type="http://schemas.openxmlformats.org/officeDocument/2006/relationships/slide" Target="slides/slide7.xml"/><Relationship Id="rId33" Type="http://schemas.openxmlformats.org/officeDocument/2006/relationships/font" Target="fonts/OpenSans-italic.fntdata"/><Relationship Id="rId10" Type="http://schemas.openxmlformats.org/officeDocument/2006/relationships/slide" Target="slides/slide6.xml"/><Relationship Id="rId32" Type="http://schemas.openxmlformats.org/officeDocument/2006/relationships/font" Target="fonts/OpenSans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OpenSansSemiBold-regular.fntdata"/><Relationship Id="rId18" Type="http://schemas.openxmlformats.org/officeDocument/2006/relationships/slide" Target="slides/slide14.xml"/></Relationships>
</file>

<file path=ppt/media/image1.jpg>
</file>

<file path=ppt/media/image10.jp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63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" name="Google Shape;4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2176f3c7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d2176f3c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2176f3c79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d2176f3c7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2176f3c79_0_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d2176f3c7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2176f3c79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gd2176f3c7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2176f3c79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d2176f3c7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2176f3c79_0_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d2176f3c79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2176f3c79_0_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d2176f3c79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2176f3c79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d2176f3c7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">
  <p:cSld name="CUSTOM_10_1_1">
    <p:bg>
      <p:bgPr>
        <a:gradFill>
          <a:gsLst>
            <a:gs pos="0">
              <a:schemeClr val="accent1"/>
            </a:gs>
            <a:gs pos="52999">
              <a:schemeClr val="accent2"/>
            </a:gs>
            <a:gs pos="100000">
              <a:schemeClr val="accent3"/>
            </a:gs>
          </a:gsLst>
          <a:lin ang="2698631" scaled="0"/>
        </a:gra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411425" y="1833225"/>
            <a:ext cx="83316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425" y="3301525"/>
            <a:ext cx="83316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Alt 1">
  <p:cSld name="CUSTOM_10_2">
    <p:bg>
      <p:bgPr>
        <a:gradFill>
          <a:gsLst>
            <a:gs pos="0">
              <a:schemeClr val="accent1"/>
            </a:gs>
            <a:gs pos="52999">
              <a:schemeClr val="accent2"/>
            </a:gs>
            <a:gs pos="100000">
              <a:schemeClr val="accent3"/>
            </a:gs>
          </a:gsLst>
          <a:lin ang="2700006" scaled="0"/>
        </a:gra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411425" y="2290425"/>
            <a:ext cx="83214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411425" y="375872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full page">
  <p:cSld name="CUSTOM_1_3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411425" y="282575"/>
            <a:ext cx="83214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411425" y="1371375"/>
            <a:ext cx="8321400" cy="3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indent="-285750" lvl="3" marL="18288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indent="-285750" lvl="4" marL="2286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2" type="subTitle"/>
          </p:nvPr>
        </p:nvSpPr>
        <p:spPr>
          <a:xfrm>
            <a:off x="411425" y="75900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CUSTOM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700006" scaled="0"/>
        </a:gra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411425" y="1791850"/>
            <a:ext cx="83214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Side Blank">
  <p:cSld name="CUSTOM_1_4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411427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" type="body"/>
          </p:nvPr>
        </p:nvSpPr>
        <p:spPr>
          <a:xfrm>
            <a:off x="411425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indent="-285750" lvl="3" marL="18288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indent="-285750" lvl="4" marL="2286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2" type="subTitle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674">
          <p15:clr>
            <a:srgbClr val="F9AD4C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4_1_2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698631" scaled="0"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411425" y="2711475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i="1" sz="2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idx="1" type="subTitle"/>
          </p:nvPr>
        </p:nvSpPr>
        <p:spPr>
          <a:xfrm>
            <a:off x="411425" y="343177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Title">
  <p:cSld name="CUSTOM_7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i="1" sz="1400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Alt">
  <p:cSld name="CUSTOM_4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700006" scaled="0"/>
        </a:gra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411425" y="281387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411425" y="1971250"/>
            <a:ext cx="83214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9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1425" y="282200"/>
            <a:ext cx="8321400" cy="8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pen Sans Light"/>
              <a:buNone/>
              <a:defRPr b="0" i="0" sz="28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1425" y="1143000"/>
            <a:ext cx="8321400" cy="3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800"/>
              <a:buFont typeface="Open Sans Light"/>
              <a:buChar char="●"/>
              <a:defRPr b="0" i="0" sz="1800" u="none" cap="none" strike="noStrik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 b="0" i="0" sz="1600" u="none" cap="none" strike="noStrik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5E5E5E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b="0" i="0" sz="8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59">
          <p15:clr>
            <a:srgbClr val="F06B4A"/>
          </p15:clr>
        </p15:guide>
        <p15:guide id="2" pos="5501">
          <p15:clr>
            <a:srgbClr val="F06B4A"/>
          </p15:clr>
        </p15:guide>
        <p15:guide id="3" orient="horz" pos="2970">
          <p15:clr>
            <a:srgbClr val="F06B4A"/>
          </p15:clr>
        </p15:guide>
        <p15:guide id="4" orient="horz" pos="178">
          <p15:clr>
            <a:srgbClr val="F06B4A"/>
          </p15:clr>
        </p15:guide>
        <p15:guide id="5" orient="horz" pos="720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hyperlink" Target="mailto:alejandro.batanero@thoughtworks.com" TargetMode="External"/><Relationship Id="rId5" Type="http://schemas.openxmlformats.org/officeDocument/2006/relationships/hyperlink" Target="http://thoughtworks.com" TargetMode="External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 rotWithShape="1">
          <a:blip r:embed="rId3">
            <a:alphaModFix amt="21000"/>
          </a:blip>
          <a:srcRect b="7109" l="0" r="0" t="17887"/>
          <a:stretch/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51" name="Google Shape;51;p11"/>
          <p:cNvSpPr txBox="1"/>
          <p:nvPr>
            <p:ph type="title"/>
          </p:nvPr>
        </p:nvSpPr>
        <p:spPr>
          <a:xfrm>
            <a:off x="411425" y="1833225"/>
            <a:ext cx="84786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4800"/>
              <a:t>Is RabbitMq a </a:t>
            </a:r>
            <a:r>
              <a:rPr lang="en" sz="4800"/>
              <a:t>copy of Correos</a:t>
            </a:r>
            <a:r>
              <a:rPr lang="en" sz="4800"/>
              <a:t>?</a:t>
            </a:r>
            <a:endParaRPr sz="4800"/>
          </a:p>
        </p:txBody>
      </p:sp>
      <p:sp>
        <p:nvSpPr>
          <p:cNvPr id="52" name="Google Shape;52;p11"/>
          <p:cNvSpPr txBox="1"/>
          <p:nvPr>
            <p:ph idx="1" type="subTitle"/>
          </p:nvPr>
        </p:nvSpPr>
        <p:spPr>
          <a:xfrm>
            <a:off x="411425" y="3301525"/>
            <a:ext cx="83316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RabbitMq</a:t>
            </a:r>
            <a:endParaRPr/>
          </a:p>
        </p:txBody>
      </p:sp>
      <p:pic>
        <p:nvPicPr>
          <p:cNvPr id="53" name="Google Shape;53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429" y="4107179"/>
            <a:ext cx="1904901" cy="29522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1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411425" y="282575"/>
            <a:ext cx="83214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2. File types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411425" y="1371375"/>
            <a:ext cx="8321400" cy="3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In your company you convert files (doc, xls, csv, etc..) to pdf. So, create an arc to be able to add new file types convertors easily.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 txBox="1"/>
          <p:nvPr>
            <p:ph idx="2" type="subTitle"/>
          </p:nvPr>
        </p:nvSpPr>
        <p:spPr>
          <a:xfrm>
            <a:off x="411425" y="75900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Create a RabbitMq architecture for the following problem</a:t>
            </a:r>
            <a:endParaRPr/>
          </a:p>
        </p:txBody>
      </p:sp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411425" y="282575"/>
            <a:ext cx="83214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</a:t>
            </a:r>
            <a:r>
              <a:rPr lang="en">
                <a:solidFill>
                  <a:schemeClr val="dk1"/>
                </a:solidFill>
              </a:rPr>
              <a:t>. Event bus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411425" y="1371375"/>
            <a:ext cx="8321400" cy="3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You need an event bus in your </a:t>
            </a:r>
            <a:r>
              <a:rPr lang="en"/>
              <a:t>company to communicate between microservices. All the microservices should publish to the same event bus and can subscribe to the events on it.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Every consumer should be able to subscribe/consume to: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An specific event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All the events of an aggregate type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All the events of the bounded context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The event names are something like shipments.order.created</a:t>
            </a:r>
            <a:endParaRPr/>
          </a:p>
        </p:txBody>
      </p:sp>
      <p:sp>
        <p:nvSpPr>
          <p:cNvPr id="147" name="Google Shape;147;p21"/>
          <p:cNvSpPr txBox="1"/>
          <p:nvPr>
            <p:ph idx="2" type="subTitle"/>
          </p:nvPr>
        </p:nvSpPr>
        <p:spPr>
          <a:xfrm>
            <a:off x="411425" y="75900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Create a RabbitMq architecture for the following problem</a:t>
            </a:r>
            <a:endParaRPr/>
          </a:p>
        </p:txBody>
      </p:sp>
      <p:sp>
        <p:nvSpPr>
          <p:cNvPr id="148" name="Google Shape;148;p2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698631" scaled="0"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2"/>
          <p:cNvPicPr preferRelativeResize="0"/>
          <p:nvPr/>
        </p:nvPicPr>
        <p:blipFill rotWithShape="1">
          <a:blip r:embed="rId3">
            <a:alphaModFix amt="34000"/>
          </a:blip>
          <a:srcRect b="15397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/>
          <p:nvPr/>
        </p:nvSpPr>
        <p:spPr>
          <a:xfrm>
            <a:off x="0" y="1791700"/>
            <a:ext cx="9144000" cy="1553700"/>
          </a:xfrm>
          <a:prstGeom prst="rect">
            <a:avLst/>
          </a:prstGeom>
          <a:solidFill>
            <a:srgbClr val="000000">
              <a:alpha val="58823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5" name="Google Shape;155;p22"/>
          <p:cNvSpPr txBox="1"/>
          <p:nvPr>
            <p:ph type="title"/>
          </p:nvPr>
        </p:nvSpPr>
        <p:spPr>
          <a:xfrm>
            <a:off x="411425" y="1791850"/>
            <a:ext cx="83214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Other messaging systems</a:t>
            </a:r>
            <a:endParaRPr/>
          </a:p>
        </p:txBody>
      </p:sp>
      <p:sp>
        <p:nvSpPr>
          <p:cNvPr id="156" name="Google Shape;156;p2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22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411175" y="167400"/>
            <a:ext cx="3834300" cy="43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500">
                <a:solidFill>
                  <a:srgbClr val="F58A33"/>
                </a:solidFill>
                <a:latin typeface="Open Sans"/>
                <a:ea typeface="Open Sans"/>
                <a:cs typeface="Open Sans"/>
                <a:sym typeface="Open Sans"/>
              </a:rPr>
              <a:t>SNS + SQS</a:t>
            </a:r>
            <a:r>
              <a:rPr lang="en" sz="2500">
                <a:solidFill>
                  <a:srgbClr val="F58A33"/>
                </a:solidFill>
              </a:rPr>
              <a:t> </a:t>
            </a:r>
            <a:endParaRPr sz="2500">
              <a:solidFill>
                <a:srgbClr val="F58A33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500">
                <a:solidFill>
                  <a:srgbClr val="F58A33"/>
                </a:solidFill>
                <a:latin typeface="Open Sans"/>
                <a:ea typeface="Open Sans"/>
                <a:cs typeface="Open Sans"/>
                <a:sym typeface="Open Sans"/>
              </a:rPr>
              <a:t>RabbitMq</a:t>
            </a:r>
            <a:r>
              <a:rPr lang="en" sz="2500">
                <a:solidFill>
                  <a:srgbClr val="F58A33"/>
                </a:solidFill>
              </a:rPr>
              <a:t> </a:t>
            </a:r>
            <a:endParaRPr sz="2500">
              <a:solidFill>
                <a:srgbClr val="F58A33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500">
                <a:solidFill>
                  <a:srgbClr val="F58A33"/>
                </a:solidFill>
                <a:latin typeface="Open Sans"/>
                <a:ea typeface="Open Sans"/>
                <a:cs typeface="Open Sans"/>
                <a:sym typeface="Open Sans"/>
              </a:rPr>
              <a:t>Kafka</a:t>
            </a:r>
            <a:endParaRPr b="1" sz="2500">
              <a:solidFill>
                <a:srgbClr val="F58A3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500">
                <a:solidFill>
                  <a:srgbClr val="F58A33"/>
                </a:solidFill>
                <a:latin typeface="Open Sans"/>
                <a:ea typeface="Open Sans"/>
                <a:cs typeface="Open Sans"/>
                <a:sym typeface="Open Sans"/>
              </a:rPr>
              <a:t>Tuk Tuk</a:t>
            </a:r>
            <a:endParaRPr b="1" sz="2500">
              <a:solidFill>
                <a:srgbClr val="F58A3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3" name="Google Shape;163;p2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4" name="Google Shape;164;p23"/>
          <p:cNvPicPr preferRelativeResize="0"/>
          <p:nvPr/>
        </p:nvPicPr>
        <p:blipFill rotWithShape="1">
          <a:blip r:embed="rId3">
            <a:alphaModFix/>
          </a:blip>
          <a:srcRect b="0" l="5333" r="5324" t="0"/>
          <a:stretch/>
        </p:blipFill>
        <p:spPr>
          <a:xfrm>
            <a:off x="4548900" y="0"/>
            <a:ext cx="45951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4"/>
          <p:cNvPicPr preferRelativeResize="0"/>
          <p:nvPr/>
        </p:nvPicPr>
        <p:blipFill rotWithShape="1">
          <a:blip r:embed="rId3">
            <a:alphaModFix amt="62000"/>
          </a:blip>
          <a:srcRect b="0" l="0" r="0" t="0"/>
          <a:stretch/>
        </p:blipFill>
        <p:spPr>
          <a:xfrm>
            <a:off x="0" y="0"/>
            <a:ext cx="9144002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4"/>
          <p:cNvSpPr txBox="1"/>
          <p:nvPr>
            <p:ph type="title"/>
          </p:nvPr>
        </p:nvSpPr>
        <p:spPr>
          <a:xfrm>
            <a:off x="411300" y="1361825"/>
            <a:ext cx="83214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THANKYOU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171" name="Google Shape;171;p2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24"/>
          <p:cNvSpPr txBox="1"/>
          <p:nvPr/>
        </p:nvSpPr>
        <p:spPr>
          <a:xfrm>
            <a:off x="2676701" y="3328475"/>
            <a:ext cx="37923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r>
              <a:rPr b="1"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ALEJANDRO BATANERO</a:t>
            </a:r>
            <a:br>
              <a:rPr b="0" i="0" lang="en" sz="9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SENIOR CONSULTANT DEVELOPER</a:t>
            </a:r>
            <a:endParaRPr b="1" i="0" sz="12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</a:pPr>
            <a:r>
              <a:rPr lang="en" sz="1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alejandro.batanero@thoughtworks.com</a:t>
            </a:r>
            <a:r>
              <a:rPr b="0" i="0" lang="en" sz="1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|  </a:t>
            </a:r>
            <a:r>
              <a:rPr b="0" i="0" lang="en" sz="1200" u="sng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thoughtworks.com</a:t>
            </a:r>
            <a:endParaRPr b="0" i="0" sz="12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07188" y="4473377"/>
            <a:ext cx="1529624" cy="24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4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698631" scaled="0"/>
        </a:gra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2"/>
          <p:cNvPicPr preferRelativeResize="0"/>
          <p:nvPr/>
        </p:nvPicPr>
        <p:blipFill rotWithShape="1">
          <a:blip r:embed="rId3">
            <a:alphaModFix amt="25000"/>
          </a:blip>
          <a:srcRect b="15633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/>
          <p:nvPr/>
        </p:nvSpPr>
        <p:spPr>
          <a:xfrm>
            <a:off x="0" y="2290525"/>
            <a:ext cx="9144000" cy="2065200"/>
          </a:xfrm>
          <a:prstGeom prst="rect">
            <a:avLst/>
          </a:prstGeom>
          <a:solidFill>
            <a:srgbClr val="000000">
              <a:alpha val="53725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1" name="Google Shape;61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19813" y="394350"/>
            <a:ext cx="2104375" cy="32613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2"/>
          <p:cNvSpPr txBox="1"/>
          <p:nvPr/>
        </p:nvSpPr>
        <p:spPr>
          <a:xfrm>
            <a:off x="3556912" y="813325"/>
            <a:ext cx="2009100" cy="1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7F41"/>
              </a:buClr>
              <a:buSzPts val="800"/>
              <a:buFont typeface="Open Sans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GLOBAL SOFTWARE CONSULTANCY</a:t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2"/>
          <p:cNvSpPr txBox="1"/>
          <p:nvPr>
            <p:ph type="title"/>
          </p:nvPr>
        </p:nvSpPr>
        <p:spPr>
          <a:xfrm>
            <a:off x="411425" y="2290425"/>
            <a:ext cx="83214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Key concepts</a:t>
            </a:r>
            <a:endParaRPr/>
          </a:p>
        </p:txBody>
      </p:sp>
      <p:sp>
        <p:nvSpPr>
          <p:cNvPr id="64" name="Google Shape;64;p12"/>
          <p:cNvSpPr txBox="1"/>
          <p:nvPr>
            <p:ph idx="1" type="subTitle"/>
          </p:nvPr>
        </p:nvSpPr>
        <p:spPr>
          <a:xfrm>
            <a:off x="411425" y="375872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Alejandro Batanero pairing with Emilly Karungi</a:t>
            </a:r>
            <a:endParaRPr/>
          </a:p>
        </p:txBody>
      </p:sp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66" name="Google Shape;66;p12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type="title"/>
          </p:nvPr>
        </p:nvSpPr>
        <p:spPr>
          <a:xfrm>
            <a:off x="411175" y="661300"/>
            <a:ext cx="3834300" cy="39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Producer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900">
                <a:solidFill>
                  <a:schemeClr val="dk1"/>
                </a:solidFill>
              </a:rPr>
              <a:t>- Your friend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Exchange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900">
                <a:solidFill>
                  <a:schemeClr val="dk1"/>
                </a:solidFill>
              </a:rPr>
              <a:t>- The correos Mailbox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Queue</a:t>
            </a:r>
            <a:endParaRPr b="1" sz="1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900">
                <a:solidFill>
                  <a:schemeClr val="dk1"/>
                </a:solidFill>
              </a:rPr>
              <a:t>- Mailbox in your front door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Routing key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900">
                <a:solidFill>
                  <a:schemeClr val="dk1"/>
                </a:solidFill>
              </a:rPr>
              <a:t>- The address in the mail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Binding key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900">
                <a:solidFill>
                  <a:schemeClr val="dk1"/>
                </a:solidFill>
              </a:rPr>
              <a:t>- The address in your front door</a:t>
            </a:r>
            <a:endParaRPr b="1" sz="1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Consumer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1900">
                <a:solidFill>
                  <a:schemeClr val="dk1"/>
                </a:solidFill>
              </a:rPr>
              <a:t>- You</a:t>
            </a:r>
            <a:endParaRPr b="1" sz="1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" name="Google Shape;72;p1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3"/>
          <p:cNvPicPr preferRelativeResize="0"/>
          <p:nvPr/>
        </p:nvPicPr>
        <p:blipFill rotWithShape="1">
          <a:blip r:embed="rId3">
            <a:alphaModFix/>
          </a:blip>
          <a:srcRect b="3967" l="0" r="0" t="3967"/>
          <a:stretch/>
        </p:blipFill>
        <p:spPr>
          <a:xfrm>
            <a:off x="4548900" y="0"/>
            <a:ext cx="45951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3"/>
          <p:cNvSpPr txBox="1"/>
          <p:nvPr/>
        </p:nvSpPr>
        <p:spPr>
          <a:xfrm>
            <a:off x="218700" y="134075"/>
            <a:ext cx="4064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7DCED5"/>
                </a:solidFill>
                <a:latin typeface="Open Sans"/>
                <a:ea typeface="Open Sans"/>
                <a:cs typeface="Open Sans"/>
                <a:sym typeface="Open Sans"/>
              </a:rPr>
              <a:t>A friend sending you a mail</a:t>
            </a:r>
            <a:endParaRPr b="1" sz="1700">
              <a:solidFill>
                <a:srgbClr val="7DCED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5" name="Google Shape;7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00" y="661300"/>
            <a:ext cx="261050" cy="26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00" y="1246000"/>
            <a:ext cx="261050" cy="26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00" y="1849975"/>
            <a:ext cx="261050" cy="26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00" y="2405950"/>
            <a:ext cx="261050" cy="26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00" y="2961925"/>
            <a:ext cx="261050" cy="26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00" y="3517900"/>
            <a:ext cx="261050" cy="26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type="title"/>
          </p:nvPr>
        </p:nvSpPr>
        <p:spPr>
          <a:xfrm>
            <a:off x="411175" y="167400"/>
            <a:ext cx="82743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Exchange types - Direct - A friend sending you a mail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" name="Google Shape;8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1650" y="1259000"/>
            <a:ext cx="6510370" cy="30234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4"/>
          <p:cNvSpPr txBox="1"/>
          <p:nvPr/>
        </p:nvSpPr>
        <p:spPr>
          <a:xfrm>
            <a:off x="959575" y="797300"/>
            <a:ext cx="5221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DCED5"/>
                </a:solidFill>
                <a:latin typeface="Open Sans"/>
                <a:ea typeface="Open Sans"/>
                <a:cs typeface="Open Sans"/>
                <a:sym typeface="Open Sans"/>
              </a:rPr>
              <a:t>routingKey == bindingKey</a:t>
            </a:r>
            <a:endParaRPr b="1" sz="1800">
              <a:solidFill>
                <a:srgbClr val="7DCED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11175" y="167400"/>
            <a:ext cx="807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Exchange types - Topic - Sending the city business numbers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" name="Google Shape;94;p1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959575" y="797300"/>
            <a:ext cx="5221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DCED5"/>
                </a:solidFill>
                <a:latin typeface="Open Sans"/>
                <a:ea typeface="Open Sans"/>
                <a:cs typeface="Open Sans"/>
                <a:sym typeface="Open Sans"/>
              </a:rPr>
              <a:t>routingKey == regex(bindingKey.{*}.{#})</a:t>
            </a:r>
            <a:endParaRPr b="1" sz="1800">
              <a:solidFill>
                <a:srgbClr val="7DCED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2764" y="1411400"/>
            <a:ext cx="6154392" cy="330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11175" y="167400"/>
            <a:ext cx="851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Exchange types - Fanout - Political p</a:t>
            </a:r>
            <a:r>
              <a:rPr b="1" lang="en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ropaganda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p1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16"/>
          <p:cNvSpPr txBox="1"/>
          <p:nvPr/>
        </p:nvSpPr>
        <p:spPr>
          <a:xfrm>
            <a:off x="959575" y="797300"/>
            <a:ext cx="5221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DCED5"/>
                </a:solidFill>
                <a:latin typeface="Open Sans"/>
                <a:ea typeface="Open Sans"/>
                <a:cs typeface="Open Sans"/>
                <a:sym typeface="Open Sans"/>
              </a:rPr>
              <a:t>true</a:t>
            </a:r>
            <a:r>
              <a:rPr b="1" lang="en" sz="1800">
                <a:solidFill>
                  <a:srgbClr val="7DCED5"/>
                </a:solidFill>
                <a:latin typeface="Open Sans"/>
                <a:ea typeface="Open Sans"/>
                <a:cs typeface="Open Sans"/>
                <a:sym typeface="Open Sans"/>
              </a:rPr>
              <a:t> == true</a:t>
            </a:r>
            <a:endParaRPr b="1" sz="1800">
              <a:solidFill>
                <a:srgbClr val="7DCED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4539" y="1292402"/>
            <a:ext cx="6194925" cy="311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411175" y="167400"/>
            <a:ext cx="3834300" cy="43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Exchange types - Headers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" name="Google Shape;110;p1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17"/>
          <p:cNvSpPr txBox="1"/>
          <p:nvPr/>
        </p:nvSpPr>
        <p:spPr>
          <a:xfrm>
            <a:off x="959575" y="797300"/>
            <a:ext cx="5221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DCED5"/>
                </a:solidFill>
                <a:latin typeface="Open Sans"/>
                <a:ea typeface="Open Sans"/>
                <a:cs typeface="Open Sans"/>
                <a:sym typeface="Open Sans"/>
              </a:rPr>
              <a:t>X-match { any, all }</a:t>
            </a:r>
            <a:endParaRPr b="1" sz="1800">
              <a:solidFill>
                <a:srgbClr val="7DCED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2764" y="1411400"/>
            <a:ext cx="6154392" cy="330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698631" scaled="0"/>
        </a:gra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8"/>
          <p:cNvPicPr preferRelativeResize="0"/>
          <p:nvPr/>
        </p:nvPicPr>
        <p:blipFill rotWithShape="1">
          <a:blip r:embed="rId3">
            <a:alphaModFix amt="25000"/>
          </a:blip>
          <a:srcRect b="15633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/>
          <p:nvPr/>
        </p:nvSpPr>
        <p:spPr>
          <a:xfrm>
            <a:off x="0" y="2290525"/>
            <a:ext cx="9144000" cy="2065200"/>
          </a:xfrm>
          <a:prstGeom prst="rect">
            <a:avLst/>
          </a:prstGeom>
          <a:solidFill>
            <a:srgbClr val="000000">
              <a:alpha val="53730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9" name="Google Shape;11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19813" y="394350"/>
            <a:ext cx="2104375" cy="32613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3556912" y="813325"/>
            <a:ext cx="2009100" cy="1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7F41"/>
              </a:buClr>
              <a:buSzPts val="800"/>
              <a:buFont typeface="Open Sans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GLOBAL SOFTWARE CONSULTANCY</a:t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8"/>
          <p:cNvSpPr txBox="1"/>
          <p:nvPr>
            <p:ph type="title"/>
          </p:nvPr>
        </p:nvSpPr>
        <p:spPr>
          <a:xfrm>
            <a:off x="411425" y="2290425"/>
            <a:ext cx="83214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Simulator!</a:t>
            </a:r>
            <a:endParaRPr/>
          </a:p>
        </p:txBody>
      </p:sp>
      <p:sp>
        <p:nvSpPr>
          <p:cNvPr id="122" name="Google Shape;122;p18"/>
          <p:cNvSpPr txBox="1"/>
          <p:nvPr>
            <p:ph idx="1" type="subTitle"/>
          </p:nvPr>
        </p:nvSpPr>
        <p:spPr>
          <a:xfrm>
            <a:off x="411425" y="375872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http://tryrabbitmq.com/</a:t>
            </a:r>
            <a:endParaRPr/>
          </a:p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124" name="Google Shape;124;p18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2021 ThoughtWorks</a:t>
            </a:r>
            <a:endParaRPr sz="800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11425" y="282575"/>
            <a:ext cx="83214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">
                <a:solidFill>
                  <a:schemeClr val="dk1"/>
                </a:solidFill>
              </a:rPr>
              <a:t>Cars for the people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411425" y="1371375"/>
            <a:ext cx="8321400" cy="3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You are selling cards for different markets (coches.com, cars.com, segundamano.es). So in your company you have a backoffice to create a car listing and you want to populate that listing to the different markets. Can we make it so we don’t need to modify the backoffice everytime that a new market is added?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31" name="Google Shape;131;p19"/>
          <p:cNvSpPr txBox="1"/>
          <p:nvPr>
            <p:ph idx="2" type="subTitle"/>
          </p:nvPr>
        </p:nvSpPr>
        <p:spPr>
          <a:xfrm>
            <a:off x="411425" y="75900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1000"/>
              </a:spcAft>
              <a:buSzPts val="1800"/>
              <a:buNone/>
            </a:pPr>
            <a:r>
              <a:rPr lang="en"/>
              <a:t>Create a RabbitMq architecture for the following problem</a:t>
            </a:r>
            <a:endParaRPr/>
          </a:p>
        </p:txBody>
      </p:sp>
      <p:sp>
        <p:nvSpPr>
          <p:cNvPr id="132" name="Google Shape;132;p1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W Master - Blue/Purple">
  <a:themeElements>
    <a:clrScheme name="Blue Purple Basic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00BCCD"/>
      </a:accent1>
      <a:accent2>
        <a:srgbClr val="0078BF"/>
      </a:accent2>
      <a:accent3>
        <a:srgbClr val="702269"/>
      </a:accent3>
      <a:accent4>
        <a:srgbClr val="B51B58"/>
      </a:accent4>
      <a:accent5>
        <a:srgbClr val="EE5BA0"/>
      </a:accent5>
      <a:accent6>
        <a:srgbClr val="F58A33"/>
      </a:accent6>
      <a:hlink>
        <a:srgbClr val="00BCCC"/>
      </a:hlink>
      <a:folHlink>
        <a:srgbClr val="70226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